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6" r:id="rId3"/>
    <p:sldId id="335" r:id="rId4"/>
    <p:sldId id="317" r:id="rId5"/>
    <p:sldId id="331" r:id="rId6"/>
    <p:sldId id="349" r:id="rId7"/>
    <p:sldId id="350" r:id="rId8"/>
    <p:sldId id="308" r:id="rId9"/>
    <p:sldId id="327" r:id="rId10"/>
    <p:sldId id="340" r:id="rId11"/>
    <p:sldId id="339" r:id="rId12"/>
    <p:sldId id="341" r:id="rId13"/>
    <p:sldId id="342" r:id="rId14"/>
    <p:sldId id="343" r:id="rId15"/>
    <p:sldId id="344" r:id="rId16"/>
    <p:sldId id="346" r:id="rId17"/>
    <p:sldId id="347" r:id="rId18"/>
    <p:sldId id="34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erto Gonzalez, Susana" initials="PGS" lastIdx="16" clrIdx="0">
    <p:extLst/>
  </p:cmAuthor>
  <p:cmAuthor id="2" name="Pineiro Kruik, Estela" initials="PKE" lastIdx="44" clrIdx="1">
    <p:extLst/>
  </p:cmAuthor>
  <p:cmAuthor id="3" name="Sharon Kennedy" initials="SK" lastIdx="4" clrIdx="2">
    <p:extLst/>
  </p:cmAuthor>
  <p:cmAuthor id="4" name="Sharon Kennedy" initials="SK [2]" lastIdx="1" clrIdx="3">
    <p:extLst/>
  </p:cmAuthor>
  <p:cmAuthor id="5" name="Sharon Kennedy" initials="SK [3]" lastIdx="1" clrIdx="4">
    <p:extLst/>
  </p:cmAuthor>
  <p:cmAuthor id="6" name="Sharon Kennedy" initials="SK [4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357"/>
    <a:srgbClr val="F9EE3E"/>
    <a:srgbClr val="EE3561"/>
    <a:srgbClr val="9494AE"/>
    <a:srgbClr val="F38C86"/>
    <a:srgbClr val="9DA1AB"/>
    <a:srgbClr val="9495AE"/>
    <a:srgbClr val="9296A2"/>
    <a:srgbClr val="C8CAD0"/>
    <a:srgbClr val="949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7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0D42-F0BD-41E4-A4FB-E8B11039B068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2D45-B4D1-4871-8EB2-B2CA64656C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44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78942-9E88-4118-8CA8-6F82B7A63C43}" type="datetimeFigureOut">
              <a:rPr lang="en-GB" smtClean="0"/>
              <a:t>01/05/2018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80AF-BBB2-4F18-A44B-872A4AF9D0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19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919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3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40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9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6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2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36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905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8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9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6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2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8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75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7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80AF-BBB2-4F18-A44B-872A4AF9D0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55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0122"/>
            <a:ext cx="9144000" cy="14676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9494AE"/>
                </a:solidFill>
                <a:latin typeface="Rift Soft" charset="0"/>
                <a:ea typeface="Rift Soft" charset="0"/>
                <a:cs typeface="Rift Sof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5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1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6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</p:spPr>
        <p:txBody>
          <a:bodyPr/>
          <a:lstStyle>
            <a:lvl1pPr>
              <a:defRPr b="1" i="0" spc="100" baseline="0">
                <a:latin typeface="Rift Soft Demi" charset="0"/>
                <a:ea typeface="Rift Soft Demi" charset="0"/>
                <a:cs typeface="Rift Soft Dem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3893004"/>
          </a:xfrm>
        </p:spPr>
        <p:txBody>
          <a:bodyPr/>
          <a:lstStyle>
            <a:lvl1pPr>
              <a:defRPr sz="2400" b="0" i="0">
                <a:solidFill>
                  <a:srgbClr val="2E2357"/>
                </a:solidFill>
                <a:latin typeface="Fira Sans Book" charset="0"/>
                <a:ea typeface="Fira Sans Book" charset="0"/>
                <a:cs typeface="Fira Sans Book" charset="0"/>
              </a:defRPr>
            </a:lvl1pPr>
            <a:lvl2pPr>
              <a:defRPr sz="2200" b="0" i="0">
                <a:solidFill>
                  <a:srgbClr val="2E2357"/>
                </a:solidFill>
                <a:latin typeface="Fira Sans Book" charset="0"/>
                <a:ea typeface="Fira Sans Book" charset="0"/>
                <a:cs typeface="Fira Sans Book" charset="0"/>
              </a:defRPr>
            </a:lvl2pPr>
            <a:lvl3pPr>
              <a:defRPr b="0" i="0">
                <a:solidFill>
                  <a:srgbClr val="2E2357"/>
                </a:solidFill>
                <a:latin typeface="Fira Sans Book" charset="0"/>
                <a:ea typeface="Fira Sans Book" charset="0"/>
                <a:cs typeface="Fira Sans Book" charset="0"/>
              </a:defRPr>
            </a:lvl3pPr>
            <a:lvl4pPr>
              <a:defRPr b="0" i="0">
                <a:solidFill>
                  <a:srgbClr val="2E2357"/>
                </a:solidFill>
                <a:latin typeface="Fira Sans Book" charset="0"/>
                <a:ea typeface="Fira Sans Book" charset="0"/>
                <a:cs typeface="Fira Sans Book" charset="0"/>
              </a:defRPr>
            </a:lvl4pPr>
            <a:lvl5pPr>
              <a:defRPr b="0" i="0">
                <a:solidFill>
                  <a:srgbClr val="2E2357"/>
                </a:solidFill>
                <a:latin typeface="Fira Sans Book" charset="0"/>
                <a:ea typeface="Fira Sans Book" charset="0"/>
                <a:cs typeface="Fira Sans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 sz="1800" b="1" i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defRPr>
            </a:lvl1pPr>
          </a:lstStyle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72225"/>
            <a:ext cx="2743200" cy="365125"/>
          </a:xfrm>
        </p:spPr>
        <p:txBody>
          <a:bodyPr/>
          <a:lstStyle>
            <a:lvl1pPr>
              <a:defRPr sz="1800" b="1" i="0">
                <a:solidFill>
                  <a:srgbClr val="9494AE"/>
                </a:solidFill>
                <a:latin typeface="Rift Soft Demi" charset="0"/>
                <a:ea typeface="Rift Soft Demi" charset="0"/>
                <a:cs typeface="Rift Soft Demi" charset="0"/>
              </a:defRPr>
            </a:lvl1pPr>
          </a:lstStyle>
          <a:p>
            <a:fld id="{919FC7BB-7C17-4AD4-B111-1A44465DBE0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94571"/>
            <a:ext cx="10515600" cy="36177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934452" y="641076"/>
            <a:ext cx="798095" cy="0"/>
          </a:xfrm>
          <a:prstGeom prst="line">
            <a:avLst/>
          </a:prstGeom>
          <a:ln w="76200">
            <a:solidFill>
              <a:srgbClr val="EE3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9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3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5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4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9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EE3561"/>
                </a:solidFill>
                <a:latin typeface="Rift Soft Medium" charset="0"/>
                <a:ea typeface="Rift Soft Medium" charset="0"/>
                <a:cs typeface="Rift Soft Medium" charset="0"/>
              </a:defRPr>
            </a:lvl1pPr>
          </a:lstStyle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9494AE"/>
                </a:solidFill>
                <a:latin typeface="Rift Soft Medium" charset="0"/>
                <a:ea typeface="Rift Soft Medium" charset="0"/>
                <a:cs typeface="Rift Soft Medium" charset="0"/>
              </a:defRPr>
            </a:lvl1pPr>
          </a:lstStyle>
          <a:p>
            <a:fld id="{919FC7BB-7C17-4AD4-B111-1A44465DBE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8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100" baseline="0">
          <a:solidFill>
            <a:srgbClr val="2E2357"/>
          </a:solidFill>
          <a:latin typeface="Abolition Soft" charset="0"/>
          <a:ea typeface="Abolition Soft" charset="0"/>
          <a:cs typeface="Abolition Sof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0" r="25606" b="25334"/>
          <a:stretch/>
        </p:blipFill>
        <p:spPr>
          <a:xfrm>
            <a:off x="3074016" y="2145421"/>
            <a:ext cx="3033426" cy="3703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r="18231" b="21913"/>
          <a:stretch/>
        </p:blipFill>
        <p:spPr>
          <a:xfrm>
            <a:off x="9166466" y="2145421"/>
            <a:ext cx="3048415" cy="370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-175" r="16808" b="20876"/>
          <a:stretch/>
        </p:blipFill>
        <p:spPr>
          <a:xfrm>
            <a:off x="0" y="2137244"/>
            <a:ext cx="3074016" cy="3711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6716" r="13001" b="31861"/>
          <a:stretch/>
        </p:blipFill>
        <p:spPr>
          <a:xfrm>
            <a:off x="6107442" y="2145421"/>
            <a:ext cx="3059024" cy="3703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9" y="388406"/>
            <a:ext cx="4111949" cy="1199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2970029" y="5036288"/>
            <a:ext cx="6858000" cy="3843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46484" y="6010566"/>
            <a:ext cx="1094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Decent jobs for youth  </a:t>
            </a:r>
            <a:r>
              <a:rPr lang="en-US" sz="3200" b="1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//</a:t>
            </a:r>
            <a:r>
              <a:rPr lang="en-US" sz="3200" b="1" dirty="0" smtClean="0">
                <a:latin typeface="Rift Soft Demi" charset="0"/>
                <a:ea typeface="Rift Soft Demi" charset="0"/>
                <a:cs typeface="Rift Soft Demi" charset="0"/>
              </a:rPr>
              <a:t>  </a:t>
            </a:r>
            <a:r>
              <a:rPr lang="en-US" sz="3200" b="1" dirty="0" smtClean="0">
                <a:solidFill>
                  <a:srgbClr val="9494AE"/>
                </a:solidFill>
                <a:latin typeface="Rift Soft Demi" charset="0"/>
                <a:ea typeface="Rift Soft Demi" charset="0"/>
                <a:cs typeface="Rift Soft Demi" charset="0"/>
              </a:rPr>
              <a:t>the global initiative for action</a:t>
            </a:r>
            <a:endParaRPr lang="en-US" sz="3200" b="1" dirty="0">
              <a:solidFill>
                <a:srgbClr val="9494AE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15201" y="29769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Innovations for Decent Jobs for Youth</a:t>
            </a:r>
            <a:endParaRPr lang="en-US" sz="2400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  <a:p>
            <a:pPr algn="r"/>
            <a:r>
              <a:rPr lang="en-US" sz="24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2 May 2018, Geneva</a:t>
            </a:r>
            <a:endParaRPr lang="en-US" sz="2400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  <a:p>
            <a:pPr algn="r"/>
            <a:r>
              <a:rPr lang="en-US" sz="24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Sukti Dasgupta, </a:t>
            </a:r>
            <a:r>
              <a:rPr lang="en-US" sz="2400" b="1" dirty="0" smtClean="0">
                <a:solidFill>
                  <a:srgbClr val="9495AE"/>
                </a:solidFill>
                <a:latin typeface="Rift Soft Demi" charset="0"/>
                <a:ea typeface="Rift Soft Demi" charset="0"/>
                <a:cs typeface="Rift Soft Demi" charset="0"/>
              </a:rPr>
              <a:t>ILO</a:t>
            </a:r>
            <a:endParaRPr lang="en-US" sz="2400" b="1" dirty="0">
              <a:solidFill>
                <a:srgbClr val="9495AE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Digital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skills for </a:t>
            </a:r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</a:t>
            </a: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Kemal </a:t>
            </a:r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Huseinovic, ITU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Quality </a:t>
            </a:r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apprenticeships</a:t>
            </a: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Srinivas </a:t>
            </a:r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Reddy,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in the rural economy</a:t>
            </a:r>
            <a:endParaRPr lang="en-US" sz="5400" dirty="0" smtClean="0">
              <a:solidFill>
                <a:srgbClr val="F9EE3E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Mariangels Fortuny,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Green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jobs for youth</a:t>
            </a:r>
            <a:endParaRPr lang="en-US" sz="5400" dirty="0" smtClean="0">
              <a:solidFill>
                <a:srgbClr val="F9EE3E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Vic Van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Vuuren, 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entrepreneurship </a:t>
            </a:r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and</a:t>
            </a:r>
          </a:p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self-employment</a:t>
            </a: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Ashish Shah,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ITC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transitioning to </a:t>
            </a:r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the</a:t>
            </a:r>
          </a:p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formal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economy</a:t>
            </a:r>
            <a:endParaRPr lang="en-US" sz="5400" dirty="0" smtClean="0">
              <a:solidFill>
                <a:srgbClr val="F9EE3E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Frédéric Lapeyre,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in fragile situations</a:t>
            </a:r>
            <a:endParaRPr lang="en-US" sz="5400" dirty="0" smtClean="0">
              <a:solidFill>
                <a:srgbClr val="F9EE3E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Donato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Kiniger-Passigli, 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957" y="3165872"/>
            <a:ext cx="1093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Youth </a:t>
            </a:r>
            <a:r>
              <a:rPr lang="en-US" sz="5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in hazardous </a:t>
            </a:r>
            <a:r>
              <a:rPr lang="en-US" sz="5400" dirty="0" smtClean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occupations</a:t>
            </a:r>
          </a:p>
          <a:p>
            <a:pPr marL="742950" indent="-742950" algn="ctr">
              <a:buAutoNum type="arabicPeriod"/>
            </a:pPr>
            <a:endParaRPr lang="en-US" sz="4400" dirty="0" smtClean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Beate </a:t>
            </a:r>
            <a:r>
              <a:rPr lang="en-US" sz="4400" dirty="0" smtClean="0">
                <a:solidFill>
                  <a:schemeClr val="bg1"/>
                </a:solidFill>
                <a:latin typeface="Fira Sans Medium" charset="0"/>
                <a:ea typeface="Fira Sans Medium" charset="0"/>
                <a:cs typeface="Fira Sans Medium" charset="0"/>
              </a:rPr>
              <a:t>Andrees, ILO</a:t>
            </a:r>
            <a:endParaRPr lang="en-US" sz="4400" dirty="0">
              <a:solidFill>
                <a:schemeClr val="bg1"/>
              </a:solidFill>
              <a:latin typeface="Fira Sans Medium" charset="0"/>
              <a:ea typeface="Fira Sans Medium" charset="0"/>
              <a:cs typeface="Fira Sans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44" y="1886682"/>
            <a:ext cx="35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" y="389773"/>
            <a:ext cx="3292135" cy="1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79" y="1808123"/>
            <a:ext cx="4070683" cy="2118813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9EE3E"/>
                </a:solidFill>
              </a:rPr>
              <a:t>Join us</a:t>
            </a:r>
            <a:endParaRPr lang="en-US" sz="19900" dirty="0">
              <a:solidFill>
                <a:srgbClr val="F9EE3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20081" r="10647" b="6359"/>
          <a:stretch/>
        </p:blipFill>
        <p:spPr>
          <a:xfrm>
            <a:off x="0" y="0"/>
            <a:ext cx="12192000" cy="68660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6454038"/>
            <a:ext cx="12208042" cy="4200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34221" y="3804840"/>
            <a:ext cx="14117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968" y="4229888"/>
            <a:ext cx="7566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spc="100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Engage: </a:t>
            </a:r>
            <a:r>
              <a:rPr lang="fr-CA" sz="2800" b="1" spc="100" dirty="0" smtClean="0">
                <a:solidFill>
                  <a:schemeClr val="bg1"/>
                </a:solidFill>
                <a:latin typeface="Rift Soft Demi" charset="0"/>
                <a:ea typeface="Rift Soft Demi" charset="0"/>
                <a:cs typeface="Rift Soft Demi" charset="0"/>
              </a:rPr>
              <a:t>www.decentjobsforyouth.org</a:t>
            </a:r>
            <a:endParaRPr lang="fr-CA" sz="2800" b="1" spc="100" dirty="0">
              <a:solidFill>
                <a:schemeClr val="bg1"/>
              </a:solidFill>
              <a:latin typeface="Rift Soft Demi" charset="0"/>
              <a:ea typeface="Rift Soft Demi" charset="0"/>
              <a:cs typeface="Rift Soft Demi" charset="0"/>
            </a:endParaRPr>
          </a:p>
          <a:p>
            <a:r>
              <a:rPr lang="en-US" sz="2800" b="1" spc="100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Contact: </a:t>
            </a:r>
            <a:r>
              <a:rPr lang="fr-CA" sz="2800" b="1" spc="100" dirty="0" smtClean="0">
                <a:solidFill>
                  <a:schemeClr val="bg1"/>
                </a:solidFill>
                <a:latin typeface="Rift Soft Demi" charset="0"/>
                <a:ea typeface="Rift Soft Demi" charset="0"/>
                <a:cs typeface="Rift Soft Demi" charset="0"/>
              </a:rPr>
              <a:t>decentjobsforyouth@ilo.org</a:t>
            </a:r>
            <a:endParaRPr lang="fr-CA" sz="2800" b="1" spc="100" dirty="0">
              <a:solidFill>
                <a:schemeClr val="bg1"/>
              </a:solidFill>
              <a:latin typeface="Rift Soft Demi" charset="0"/>
              <a:ea typeface="Rift Soft Demi" charset="0"/>
              <a:cs typeface="Rift Soft Demi" charset="0"/>
            </a:endParaRPr>
          </a:p>
          <a:p>
            <a:r>
              <a:rPr lang="fr-CA" sz="2800" b="1" spc="100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Follow: </a:t>
            </a:r>
            <a:r>
              <a:rPr lang="fr-CA" sz="2800" b="1" spc="100" dirty="0" smtClean="0">
                <a:solidFill>
                  <a:schemeClr val="bg1"/>
                </a:solidFill>
                <a:latin typeface="Rift Soft Demi" charset="0"/>
                <a:ea typeface="Rift Soft Demi" charset="0"/>
                <a:cs typeface="Rift Soft Demi" charset="0"/>
              </a:rPr>
              <a:t>@decentjobsyouth</a:t>
            </a:r>
          </a:p>
          <a:p>
            <a:r>
              <a:rPr lang="fr-CA" sz="2800" b="1" spc="100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Share: </a:t>
            </a:r>
            <a:r>
              <a:rPr lang="fr-CA" sz="2800" b="1" spc="100" dirty="0" smtClean="0">
                <a:solidFill>
                  <a:schemeClr val="bg1"/>
                </a:solidFill>
                <a:latin typeface="Rift Soft Demi" charset="0"/>
                <a:ea typeface="Rift Soft Demi" charset="0"/>
                <a:cs typeface="Rift Soft Demi" charset="0"/>
              </a:rPr>
              <a:t>#decentjobsforyouth</a:t>
            </a:r>
            <a:r>
              <a:rPr lang="en-US" sz="2800" b="1" spc="100" dirty="0" smtClean="0">
                <a:solidFill>
                  <a:schemeClr val="bg1"/>
                </a:solidFill>
                <a:latin typeface="Rift Soft Demi" charset="0"/>
                <a:ea typeface="Rift Soft Demi" charset="0"/>
                <a:cs typeface="Rift Soft Demi" charset="0"/>
              </a:rPr>
              <a:t> </a:t>
            </a:r>
            <a:endParaRPr lang="en-US" sz="2800" b="1" spc="100" dirty="0">
              <a:solidFill>
                <a:schemeClr val="bg1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00" y="4908526"/>
            <a:ext cx="2658680" cy="11051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8707" y="1901886"/>
            <a:ext cx="55210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F9EE3E"/>
                </a:solidFill>
                <a:latin typeface="Rift Soft Demi" panose="00000700000000000000" pitchFamily="50" charset="0"/>
              </a:rPr>
              <a:t>Thank you</a:t>
            </a:r>
            <a:endParaRPr lang="en-GB" sz="11500" dirty="0">
              <a:latin typeface="Rift Soft Demi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6625" y="679525"/>
            <a:ext cx="10515600" cy="742875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826625" y="6379499"/>
            <a:ext cx="4114800" cy="365125"/>
          </a:xfrm>
        </p:spPr>
        <p:txBody>
          <a:bodyPr/>
          <a:lstStyle/>
          <a:p>
            <a:r>
              <a:rPr lang="en-GB" dirty="0" smtClean="0"/>
              <a:t>#DECENTJOBSFORYOUTH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599025" y="6395374"/>
            <a:ext cx="2743200" cy="365125"/>
          </a:xfrm>
        </p:spPr>
        <p:txBody>
          <a:bodyPr/>
          <a:lstStyle/>
          <a:p>
            <a:fld id="{919FC7BB-7C17-4AD4-B111-1A44465DBE0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26626" y="5589474"/>
            <a:ext cx="1051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GB" sz="20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unemployment rates by country</a:t>
            </a:r>
            <a:endParaRPr lang="es-ES" sz="2000" b="1" dirty="0" smtClean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8" y="2236622"/>
            <a:ext cx="8534399" cy="33032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6625" y="1692062"/>
            <a:ext cx="1043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2E2357"/>
                </a:solidFill>
                <a:latin typeface="Fira Sans" panose="020B0503050000020004" pitchFamily="34" charset="0"/>
              </a:rPr>
              <a:t>Globally, </a:t>
            </a:r>
            <a:r>
              <a:rPr lang="en-GB" sz="2400" b="1" dirty="0">
                <a:solidFill>
                  <a:srgbClr val="EE3561"/>
                </a:solidFill>
                <a:latin typeface="Fira Sans" panose="020B0503050000020004" pitchFamily="34" charset="0"/>
              </a:rPr>
              <a:t>66.6 million </a:t>
            </a:r>
            <a:r>
              <a:rPr lang="en-GB" sz="2400" dirty="0">
                <a:solidFill>
                  <a:srgbClr val="2E2357"/>
                </a:solidFill>
                <a:latin typeface="Fira Sans" panose="020B0503050000020004" pitchFamily="34" charset="0"/>
              </a:rPr>
              <a:t>young women and men are unemployed.</a:t>
            </a:r>
            <a:endParaRPr lang="es-ES" sz="2400" b="1" dirty="0">
              <a:solidFill>
                <a:srgbClr val="2E2357"/>
              </a:solidFill>
              <a:latin typeface="Fira Sans" panose="020B05030500000200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4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826625" y="6379499"/>
            <a:ext cx="4114800" cy="365125"/>
          </a:xfrm>
        </p:spPr>
        <p:txBody>
          <a:bodyPr/>
          <a:lstStyle/>
          <a:p>
            <a:r>
              <a:rPr lang="en-GB" dirty="0" smtClean="0"/>
              <a:t>#DECENTJOBSFORYOUTH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599025" y="6395374"/>
            <a:ext cx="2743200" cy="365125"/>
          </a:xfrm>
        </p:spPr>
        <p:txBody>
          <a:bodyPr/>
          <a:lstStyle/>
          <a:p>
            <a:fld id="{919FC7BB-7C17-4AD4-B111-1A44465DBE0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26626" y="5589474"/>
            <a:ext cx="1051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GB" sz="20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workers in extreme poverty by country</a:t>
            </a:r>
            <a:endParaRPr lang="es-ES" sz="2000" b="1" dirty="0" smtClean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51" y="2503156"/>
            <a:ext cx="9013047" cy="308828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6625" y="1713837"/>
            <a:ext cx="1106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E3561"/>
                </a:solidFill>
                <a:latin typeface="Fira Sans Medium" charset="0"/>
                <a:ea typeface="Fira Sans Medium" charset="0"/>
                <a:cs typeface="Fira Sans Medium" charset="0"/>
              </a:rPr>
              <a:t>144.9 </a:t>
            </a:r>
            <a:r>
              <a:rPr lang="en-GB" sz="2400" dirty="0">
                <a:solidFill>
                  <a:srgbClr val="EE3561"/>
                </a:solidFill>
                <a:latin typeface="Fira Sans Medium" charset="0"/>
                <a:ea typeface="Fira Sans Medium" charset="0"/>
                <a:cs typeface="Fira Sans Medium" charset="0"/>
              </a:rPr>
              <a:t>million </a:t>
            </a:r>
            <a:r>
              <a:rPr lang="en-GB" sz="2400" dirty="0" smtClean="0">
                <a:solidFill>
                  <a:srgbClr val="2E2357"/>
                </a:solidFill>
                <a:latin typeface="Fira Sans Medium" panose="020B0603050000020004" pitchFamily="34" charset="0"/>
              </a:rPr>
              <a:t>young </a:t>
            </a:r>
            <a:r>
              <a:rPr lang="en-GB" sz="2400" dirty="0" smtClean="0">
                <a:solidFill>
                  <a:srgbClr val="2E2357"/>
                </a:solidFill>
                <a:latin typeface="Fira Sans" panose="020B0503050000020004" pitchFamily="34" charset="0"/>
              </a:rPr>
              <a:t>workers </a:t>
            </a:r>
            <a:r>
              <a:rPr lang="en-GB" sz="2400" dirty="0">
                <a:solidFill>
                  <a:srgbClr val="2E2357"/>
                </a:solidFill>
                <a:latin typeface="Fira Sans" panose="020B0503050000020004" pitchFamily="34" charset="0"/>
              </a:rPr>
              <a:t>in emerging and developing countries are living in extreme or moderate poverty.</a:t>
            </a:r>
            <a:endParaRPr lang="en-GB" sz="2400" dirty="0">
              <a:solidFill>
                <a:srgbClr val="2E2357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826625" y="679525"/>
            <a:ext cx="10515600" cy="742875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2047" y="3706200"/>
            <a:ext cx="10468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The goal is to </a:t>
            </a:r>
            <a:r>
              <a:rPr lang="en-GB" sz="4400" dirty="0" smtClean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scale up </a:t>
            </a:r>
            <a:r>
              <a:rPr lang="en-GB" sz="4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action</a:t>
            </a:r>
            <a:r>
              <a:rPr lang="en-GB" sz="4400" dirty="0">
                <a:solidFill>
                  <a:srgbClr val="F9EE3E"/>
                </a:solidFill>
                <a:latin typeface="Fira Sans Book" charset="0"/>
                <a:ea typeface="Fira Sans Book" charset="0"/>
                <a:cs typeface="Fira Sans Book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and </a:t>
            </a:r>
            <a:r>
              <a:rPr lang="en-GB" sz="4400" dirty="0">
                <a:solidFill>
                  <a:srgbClr val="F9EE3E"/>
                </a:solidFill>
                <a:latin typeface="Fira Sans Medium" charset="0"/>
                <a:ea typeface="Fira Sans Medium" charset="0"/>
                <a:cs typeface="Fira Sans Medium" charset="0"/>
              </a:rPr>
              <a:t>impact</a:t>
            </a:r>
            <a:r>
              <a:rPr lang="en-GB" sz="4400" dirty="0">
                <a:solidFill>
                  <a:srgbClr val="F9EE3E"/>
                </a:solidFill>
                <a:latin typeface="Fira Sans Book" charset="0"/>
                <a:ea typeface="Fira Sans Book" charset="0"/>
                <a:cs typeface="Fira Sans Book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on </a:t>
            </a:r>
            <a:r>
              <a:rPr lang="en-GB" sz="4400" dirty="0" smtClean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youth </a:t>
            </a:r>
            <a:r>
              <a:rPr lang="en-GB" sz="4400" dirty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employment through effective, innovative and evidence-based </a:t>
            </a:r>
            <a:r>
              <a:rPr lang="en-GB" sz="4400" dirty="0" smtClean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rPr>
              <a:t>interventions</a:t>
            </a:r>
            <a:endParaRPr lang="en-GB" sz="4400" dirty="0">
              <a:solidFill>
                <a:schemeClr val="bg1"/>
              </a:solidFill>
              <a:latin typeface="Fira Sans Book" charset="0"/>
              <a:ea typeface="Fira Sans Book" charset="0"/>
              <a:cs typeface="Fira Sans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600" y="2943979"/>
            <a:ext cx="1034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The global initiative for </a:t>
            </a:r>
            <a:r>
              <a:rPr lang="en-US" sz="2400" dirty="0" smtClean="0">
                <a:solidFill>
                  <a:srgbClr val="EE3561"/>
                </a:solidFill>
                <a:latin typeface="Rift Soft" charset="0"/>
                <a:ea typeface="Rift Soft" charset="0"/>
                <a:cs typeface="Rift Soft" charset="0"/>
              </a:rPr>
              <a:t>action  </a:t>
            </a:r>
            <a:r>
              <a:rPr lang="en-US" sz="2400" dirty="0" smtClean="0">
                <a:solidFill>
                  <a:schemeClr val="bg1"/>
                </a:solidFill>
                <a:latin typeface="Rift Soft" charset="0"/>
                <a:ea typeface="Rift Soft" charset="0"/>
                <a:cs typeface="Rift Soft" charset="0"/>
              </a:rPr>
              <a:t>//  </a:t>
            </a:r>
            <a:r>
              <a:rPr lang="en-US" sz="2400" dirty="0" smtClean="0">
                <a:solidFill>
                  <a:srgbClr val="9494AE"/>
                </a:solidFill>
                <a:latin typeface="Rift Soft" charset="0"/>
                <a:ea typeface="Rift Soft" charset="0"/>
                <a:cs typeface="Rift Soft" charset="0"/>
              </a:rPr>
              <a:t>addressing the youth employment challenge</a:t>
            </a:r>
            <a:endParaRPr lang="en-US" sz="2400" dirty="0">
              <a:solidFill>
                <a:srgbClr val="9494AE"/>
              </a:solidFill>
              <a:latin typeface="Rift Soft" charset="0"/>
              <a:ea typeface="Rift Soft" charset="0"/>
              <a:cs typeface="Rift Sof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3267031" y="3267033"/>
            <a:ext cx="6858000" cy="323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" y="653010"/>
            <a:ext cx="5097640" cy="211898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72225"/>
            <a:ext cx="2743200" cy="365125"/>
          </a:xfrm>
        </p:spPr>
        <p:txBody>
          <a:bodyPr/>
          <a:lstStyle/>
          <a:p>
            <a:r>
              <a:rPr lang="de-CH" sz="1800" b="1" dirty="0" smtClean="0"/>
              <a:t>4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8252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99"/>
            <a:ext cx="10936302" cy="1277858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 smtClean="0"/>
              <a:t>alliance </a:t>
            </a:r>
            <a:r>
              <a:rPr lang="en-US" dirty="0"/>
              <a:t>of partners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41540"/>
            <a:ext cx="10902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800" dirty="0" smtClean="0">
                <a:latin typeface="Fira Sans" panose="020B0503050000020004" pitchFamily="34" charset="0"/>
              </a:rPr>
              <a:t>Creating </a:t>
            </a:r>
            <a:r>
              <a:rPr lang="fr-CH" sz="2800" dirty="0">
                <a:latin typeface="Fira Sans" panose="020B0503050000020004" pitchFamily="34" charset="0"/>
              </a:rPr>
              <a:t>synergies </a:t>
            </a:r>
            <a:r>
              <a:rPr lang="fr-CH" sz="2800" dirty="0" smtClean="0">
                <a:latin typeface="Fira Sans" panose="020B0503050000020004" pitchFamily="34" charset="0"/>
              </a:rPr>
              <a:t>and </a:t>
            </a:r>
            <a:r>
              <a:rPr lang="en-GB" sz="2800" dirty="0" smtClean="0"/>
              <a:t>ownership </a:t>
            </a:r>
            <a:r>
              <a:rPr lang="fr-CH" sz="2800" dirty="0" err="1" smtClean="0">
                <a:latin typeface="Fira Sans" panose="020B0503050000020004" pitchFamily="34" charset="0"/>
              </a:rPr>
              <a:t>that</a:t>
            </a:r>
            <a:r>
              <a:rPr lang="fr-CH" sz="2800" dirty="0" smtClean="0">
                <a:latin typeface="Fira Sans" panose="020B0503050000020004" pitchFamily="34" charset="0"/>
              </a:rPr>
              <a:t> </a:t>
            </a:r>
            <a:r>
              <a:rPr lang="fr-CH" sz="2800" dirty="0" err="1">
                <a:latin typeface="Fira Sans" panose="020B0503050000020004" pitchFamily="34" charset="0"/>
              </a:rPr>
              <a:t>maximize</a:t>
            </a:r>
            <a:r>
              <a:rPr lang="fr-CH" sz="2800" dirty="0">
                <a:latin typeface="Fira Sans" panose="020B0503050000020004" pitchFamily="34" charset="0"/>
              </a:rPr>
              <a:t> the </a:t>
            </a:r>
            <a:r>
              <a:rPr lang="fr-CH" sz="2800" dirty="0" err="1">
                <a:latin typeface="Fira Sans" panose="020B0503050000020004" pitchFamily="34" charset="0"/>
              </a:rPr>
              <a:t>effectiveness</a:t>
            </a:r>
            <a:r>
              <a:rPr lang="fr-CH" sz="2800" dirty="0">
                <a:latin typeface="Fira Sans" panose="020B0503050000020004" pitchFamily="34" charset="0"/>
              </a:rPr>
              <a:t> of </a:t>
            </a:r>
            <a:r>
              <a:rPr lang="fr-CH" sz="2800" dirty="0" err="1">
                <a:solidFill>
                  <a:srgbClr val="EE3561"/>
                </a:solidFill>
                <a:latin typeface="Fira Sans" panose="020B0503050000020004" pitchFamily="34" charset="0"/>
              </a:rPr>
              <a:t>current</a:t>
            </a:r>
            <a:r>
              <a:rPr lang="fr-CH" sz="2800" dirty="0">
                <a:solidFill>
                  <a:srgbClr val="EE3561"/>
                </a:solidFill>
                <a:latin typeface="Fira Sans" panose="020B0503050000020004" pitchFamily="34" charset="0"/>
              </a:rPr>
              <a:t> </a:t>
            </a:r>
            <a:r>
              <a:rPr lang="fr-CH" sz="2800" dirty="0" err="1" smtClean="0">
                <a:solidFill>
                  <a:srgbClr val="EE3561"/>
                </a:solidFill>
                <a:latin typeface="Fira Sans" panose="020B0503050000020004" pitchFamily="34" charset="0"/>
              </a:rPr>
              <a:t>youth</a:t>
            </a:r>
            <a:r>
              <a:rPr lang="fr-CH" sz="2800" dirty="0">
                <a:solidFill>
                  <a:srgbClr val="EE3561"/>
                </a:solidFill>
                <a:latin typeface="Fira Sans" panose="020B0503050000020004" pitchFamily="34" charset="0"/>
              </a:rPr>
              <a:t> </a:t>
            </a:r>
            <a:r>
              <a:rPr lang="fr-CH" sz="2800" dirty="0" err="1" smtClean="0">
                <a:solidFill>
                  <a:srgbClr val="EE3561"/>
                </a:solidFill>
                <a:latin typeface="Fira Sans" panose="020B0503050000020004" pitchFamily="34" charset="0"/>
              </a:rPr>
              <a:t>employment</a:t>
            </a:r>
            <a:r>
              <a:rPr lang="fr-CH" sz="2800" dirty="0" smtClean="0">
                <a:solidFill>
                  <a:srgbClr val="EE3561"/>
                </a:solidFill>
                <a:latin typeface="Fira Sans" panose="020B0503050000020004" pitchFamily="34" charset="0"/>
              </a:rPr>
              <a:t> </a:t>
            </a:r>
            <a:r>
              <a:rPr lang="fr-CH" sz="2800" dirty="0" err="1">
                <a:solidFill>
                  <a:srgbClr val="EE3561"/>
                </a:solidFill>
                <a:latin typeface="Fira Sans" panose="020B0503050000020004" pitchFamily="34" charset="0"/>
              </a:rPr>
              <a:t>investments</a:t>
            </a:r>
            <a:r>
              <a:rPr lang="fr-CH" sz="2800" dirty="0">
                <a:solidFill>
                  <a:srgbClr val="EE3561"/>
                </a:solidFill>
                <a:latin typeface="Fira Sans" panose="020B0503050000020004" pitchFamily="34" charset="0"/>
              </a:rPr>
              <a:t> </a:t>
            </a:r>
            <a:r>
              <a:rPr lang="fr-CH" sz="2800" dirty="0">
                <a:latin typeface="Fira Sans" panose="020B0503050000020004" pitchFamily="34" charset="0"/>
              </a:rPr>
              <a:t>and</a:t>
            </a:r>
            <a:r>
              <a:rPr lang="fr-CH" sz="2800" dirty="0">
                <a:solidFill>
                  <a:srgbClr val="EE3561"/>
                </a:solidFill>
                <a:latin typeface="Fira Sans" panose="020B0503050000020004" pitchFamily="34" charset="0"/>
              </a:rPr>
              <a:t> </a:t>
            </a:r>
            <a:r>
              <a:rPr lang="fr-CH" sz="2800" dirty="0" err="1" smtClean="0">
                <a:solidFill>
                  <a:srgbClr val="EE3561"/>
                </a:solidFill>
                <a:latin typeface="Fira Sans" panose="020B0503050000020004" pitchFamily="34" charset="0"/>
              </a:rPr>
              <a:t>partnerships</a:t>
            </a:r>
            <a:endParaRPr lang="fr-CH" sz="2800" dirty="0">
              <a:solidFill>
                <a:srgbClr val="EE3561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#DECENTJOBSFORYOUTH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15" y="2800449"/>
            <a:ext cx="7919935" cy="31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engagement platform for Decent Jobs for Youth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#DECENTJOBSFORYOUTH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762"/>
          <a:stretch/>
        </p:blipFill>
        <p:spPr>
          <a:xfrm>
            <a:off x="2855327" y="1388654"/>
            <a:ext cx="5960804" cy="45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2465" y="6338234"/>
            <a:ext cx="2743200" cy="365125"/>
          </a:xfrm>
        </p:spPr>
        <p:txBody>
          <a:bodyPr/>
          <a:lstStyle/>
          <a:p>
            <a:fld id="{919FC7BB-7C17-4AD4-B111-1A44465DBE03}" type="slidenum">
              <a:rPr lang="en-GB" sz="1800" b="1" smtClean="0"/>
              <a:t>7</a:t>
            </a:fld>
            <a:endParaRPr lang="en-GB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667746"/>
            <a:ext cx="6156157" cy="52815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0341" y="3097492"/>
            <a:ext cx="3790211" cy="1997425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2E2357"/>
                </a:solidFill>
              </a:rPr>
              <a:t> </a:t>
            </a:r>
            <a:r>
              <a:rPr lang="en-US" sz="2400" dirty="0" smtClean="0"/>
              <a:t>partners</a:t>
            </a:r>
            <a:r>
              <a:rPr lang="en-US" sz="2400" dirty="0" smtClean="0">
                <a:solidFill>
                  <a:srgbClr val="2E2357"/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EA8D41"/>
                </a:solidFill>
                <a:latin typeface="Fira Sans Medium" charset="0"/>
                <a:ea typeface="Fira Sans Medium" charset="0"/>
                <a:cs typeface="Fira Sans Medium" charset="0"/>
              </a:rPr>
              <a:t>Decent Jobs for Youth </a:t>
            </a:r>
            <a:r>
              <a:rPr lang="en-US" sz="2400" dirty="0" smtClean="0"/>
              <a:t>commit to 15 key principles, which guide their actions and youth employment investments</a:t>
            </a:r>
            <a:endParaRPr lang="en-GB" dirty="0">
              <a:latin typeface="Fira Sans" panose="020B050305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99927">
            <a:off x="855812" y="5106282"/>
            <a:ext cx="22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Invest in 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3487" y="1866755"/>
            <a:ext cx="404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Guiding principles</a:t>
            </a:r>
            <a:endParaRPr lang="en-US" sz="4000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45540" y="1929038"/>
            <a:ext cx="552722" cy="0"/>
          </a:xfrm>
          <a:prstGeom prst="line">
            <a:avLst/>
          </a:prstGeom>
          <a:ln w="76200">
            <a:solidFill>
              <a:srgbClr val="EE3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999173">
            <a:off x="8617148" y="1230211"/>
            <a:ext cx="273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Quality &amp; quantity of jobs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999173">
            <a:off x="8602881" y="2079050"/>
            <a:ext cx="293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Access to productive assets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999173">
            <a:off x="8589790" y="2941555"/>
            <a:ext cx="31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Public &amp; private coherence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999173">
            <a:off x="8624419" y="4072414"/>
            <a:ext cx="252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Targeted approaches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99173">
            <a:off x="5773384" y="5817097"/>
            <a:ext cx="333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Immediate &amp; long-term actions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999173">
            <a:off x="3882951" y="6142424"/>
            <a:ext cx="307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Leverage lessons learned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999173">
            <a:off x="3230219" y="5974538"/>
            <a:ext cx="252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err="1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Labour</a:t>
            </a:r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 market policies</a:t>
            </a:r>
            <a:endParaRPr lang="en-US" sz="2000" dirty="0">
              <a:solidFill>
                <a:srgbClr val="2E2357"/>
              </a:solidFill>
              <a:latin typeface="Rift Soft" panose="00000500000000000000" pitchFamily="50" charset="0"/>
              <a:ea typeface="Rift Soft Medium" charset="0"/>
              <a:cs typeface="Rift Soft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99927">
            <a:off x="337137" y="4281310"/>
            <a:ext cx="282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Country &amp; regional action</a:t>
            </a:r>
          </a:p>
        </p:txBody>
      </p:sp>
      <p:sp>
        <p:nvSpPr>
          <p:cNvPr id="24" name="TextBox 23"/>
          <p:cNvSpPr txBox="1"/>
          <p:nvPr/>
        </p:nvSpPr>
        <p:spPr>
          <a:xfrm rot="19999927">
            <a:off x="6274156" y="444175"/>
            <a:ext cx="256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Active youth engagement</a:t>
            </a:r>
          </a:p>
        </p:txBody>
      </p:sp>
      <p:sp>
        <p:nvSpPr>
          <p:cNvPr id="25" name="TextBox 24"/>
          <p:cNvSpPr txBox="1"/>
          <p:nvPr/>
        </p:nvSpPr>
        <p:spPr>
          <a:xfrm rot="19999927">
            <a:off x="7843971" y="501607"/>
            <a:ext cx="196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Multi-stakeholder partnerships</a:t>
            </a:r>
          </a:p>
        </p:txBody>
      </p:sp>
      <p:sp>
        <p:nvSpPr>
          <p:cNvPr id="26" name="TextBox 25"/>
          <p:cNvSpPr txBox="1"/>
          <p:nvPr/>
        </p:nvSpPr>
        <p:spPr>
          <a:xfrm rot="19999927">
            <a:off x="557433" y="2353017"/>
            <a:ext cx="256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Respect youth’s rights</a:t>
            </a:r>
          </a:p>
        </p:txBody>
      </p:sp>
      <p:sp>
        <p:nvSpPr>
          <p:cNvPr id="27" name="TextBox 26"/>
          <p:cNvSpPr txBox="1"/>
          <p:nvPr/>
        </p:nvSpPr>
        <p:spPr>
          <a:xfrm rot="19999927">
            <a:off x="3889746" y="261892"/>
            <a:ext cx="256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Gender equality</a:t>
            </a:r>
          </a:p>
        </p:txBody>
      </p:sp>
      <p:sp>
        <p:nvSpPr>
          <p:cNvPr id="28" name="TextBox 27"/>
          <p:cNvSpPr txBox="1"/>
          <p:nvPr/>
        </p:nvSpPr>
        <p:spPr>
          <a:xfrm rot="19999927">
            <a:off x="582966" y="3153349"/>
            <a:ext cx="256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multi-dimensional &amp; multi-</a:t>
            </a:r>
            <a:r>
              <a:rPr lang="en-US" sz="2000" dirty="0" err="1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sectoral</a:t>
            </a:r>
            <a:r>
              <a:rPr lang="en-US" sz="2000" dirty="0" smtClean="0">
                <a:solidFill>
                  <a:srgbClr val="2E2357"/>
                </a:solidFill>
                <a:latin typeface="Rift Soft" panose="00000500000000000000" pitchFamily="50" charset="0"/>
                <a:ea typeface="Rift Soft Medium" charset="0"/>
                <a:cs typeface="Rift Soft Medium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2632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18342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EA8D41"/>
                </a:solidFill>
                <a:latin typeface="Fira Sans" panose="020B0503050000020004" pitchFamily="34" charset="0"/>
              </a:rPr>
              <a:t>Decent Jobs for Youth </a:t>
            </a:r>
            <a:r>
              <a:rPr lang="en-US" dirty="0">
                <a:latin typeface="Fira Sans" panose="020B0503050000020004" pitchFamily="34" charset="0"/>
              </a:rPr>
              <a:t>is based on an </a:t>
            </a:r>
            <a:r>
              <a:rPr lang="en-US" dirty="0">
                <a:solidFill>
                  <a:srgbClr val="EE3561"/>
                </a:solidFill>
                <a:latin typeface="Fira Sans" panose="020B0503050000020004" pitchFamily="34" charset="0"/>
              </a:rPr>
              <a:t>alliance</a:t>
            </a:r>
            <a:r>
              <a:rPr lang="en-US" dirty="0">
                <a:latin typeface="Fira Sans" panose="020B0503050000020004" pitchFamily="34" charset="0"/>
              </a:rPr>
              <a:t> of committed partners taking </a:t>
            </a:r>
            <a:r>
              <a:rPr lang="en-US" dirty="0">
                <a:solidFill>
                  <a:srgbClr val="EE3561"/>
                </a:solidFill>
                <a:latin typeface="Fira Sans" panose="020B0503050000020004" pitchFamily="34" charset="0"/>
              </a:rPr>
              <a:t>action</a:t>
            </a:r>
            <a:r>
              <a:rPr lang="en-US" dirty="0">
                <a:latin typeface="Fira Sans" panose="020B0503050000020004" pitchFamily="34" charset="0"/>
              </a:rPr>
              <a:t> across a variety of thematic priorities, sharing </a:t>
            </a:r>
            <a:r>
              <a:rPr lang="en-US" dirty="0">
                <a:solidFill>
                  <a:srgbClr val="EE3561"/>
                </a:solidFill>
                <a:latin typeface="Fira Sans" panose="020B0503050000020004" pitchFamily="34" charset="0"/>
              </a:rPr>
              <a:t>knowledge</a:t>
            </a:r>
            <a:r>
              <a:rPr lang="en-US" dirty="0">
                <a:latin typeface="Fira Sans" panose="020B0503050000020004" pitchFamily="34" charset="0"/>
              </a:rPr>
              <a:t> and leveraging </a:t>
            </a:r>
            <a:r>
              <a:rPr lang="en-US" dirty="0">
                <a:solidFill>
                  <a:srgbClr val="EE3561"/>
                </a:solidFill>
                <a:latin typeface="Fira Sans" panose="020B0503050000020004" pitchFamily="34" charset="0"/>
              </a:rPr>
              <a:t>resources</a:t>
            </a:r>
            <a:r>
              <a:rPr lang="en-US" dirty="0">
                <a:latin typeface="Fira Sans" panose="020B0503050000020004" pitchFamily="34" charset="0"/>
              </a:rPr>
              <a:t> for more and better jobs for </a:t>
            </a:r>
            <a:r>
              <a:rPr lang="en-US" dirty="0" smtClean="0">
                <a:latin typeface="Fira Sans" panose="020B0503050000020004" pitchFamily="34" charset="0"/>
              </a:rPr>
              <a:t>youth </a:t>
            </a:r>
            <a:endParaRPr lang="en-GB" dirty="0">
              <a:latin typeface="Fira Sans" panose="020B05030500000200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#DECENTJOBSFORYOUTH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6" y="3314358"/>
            <a:ext cx="1578615" cy="1426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4" y="3454433"/>
            <a:ext cx="1669528" cy="1307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37" y="3395343"/>
            <a:ext cx="1331839" cy="136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81" y="3442821"/>
            <a:ext cx="1055468" cy="12226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1672" y="4944383"/>
            <a:ext cx="2396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CH" sz="2000" b="1" spc="-100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Building a </a:t>
            </a:r>
            <a:r>
              <a:rPr lang="en-GB" sz="2000" b="1" spc="-100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strategic</a:t>
            </a:r>
            <a:r>
              <a:rPr lang="de-CH" sz="2000" b="1" spc="-100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 </a:t>
            </a:r>
          </a:p>
          <a:p>
            <a:pPr algn="ctr">
              <a:defRPr/>
            </a:pPr>
            <a:r>
              <a:rPr lang="de-CH" sz="2000" b="1" spc="-100" dirty="0" smtClean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ALLIANCE</a:t>
            </a:r>
            <a:endParaRPr lang="en-GB" sz="2000" b="1" spc="-100" dirty="0">
              <a:solidFill>
                <a:srgbClr val="EE3561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5175" y="4944383"/>
            <a:ext cx="2474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Scaling</a:t>
            </a:r>
            <a:r>
              <a:rPr lang="de-CH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 up </a:t>
            </a:r>
            <a:r>
              <a:rPr lang="de-CH" sz="2000" b="1" spc="-100" dirty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ACTION</a:t>
            </a:r>
          </a:p>
          <a:p>
            <a:pPr algn="ctr">
              <a:defRPr/>
            </a:pPr>
            <a:r>
              <a:rPr lang="de-CH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 and </a:t>
            </a:r>
            <a:r>
              <a:rPr lang="de-CH" sz="2000" b="1" spc="-100" dirty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IMPACT </a:t>
            </a:r>
            <a:endParaRPr lang="en-GB" sz="2000" b="1" spc="-100" dirty="0">
              <a:solidFill>
                <a:srgbClr val="EE3561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0021" y="4944383"/>
            <a:ext cx="2535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CH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Sharing and </a:t>
            </a:r>
            <a:r>
              <a:rPr lang="en-GB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applying</a:t>
            </a:r>
            <a:r>
              <a:rPr lang="de-CH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 </a:t>
            </a:r>
          </a:p>
          <a:p>
            <a:pPr algn="ctr">
              <a:defRPr/>
            </a:pPr>
            <a:r>
              <a:rPr lang="de-CH" sz="2000" b="1" spc="-100" dirty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KNOWLEDGE</a:t>
            </a:r>
            <a:endParaRPr lang="en-GB" sz="2000" b="1" spc="-100" dirty="0">
              <a:solidFill>
                <a:srgbClr val="EE3561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51410" y="4944383"/>
            <a:ext cx="269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Mobilizing</a:t>
            </a:r>
            <a:r>
              <a:rPr lang="de-CH" sz="2000" b="1" spc="-100" dirty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 </a:t>
            </a:r>
          </a:p>
          <a:p>
            <a:pPr algn="ctr">
              <a:defRPr/>
            </a:pPr>
            <a:r>
              <a:rPr lang="de-CH" sz="2000" b="1" spc="-100" dirty="0">
                <a:solidFill>
                  <a:srgbClr val="EE3561"/>
                </a:solidFill>
                <a:latin typeface="Rift Soft Demi" charset="0"/>
                <a:ea typeface="Rift Soft Demi" charset="0"/>
                <a:cs typeface="Rift Soft Demi" charset="0"/>
              </a:rPr>
              <a:t>RESOURCES</a:t>
            </a:r>
            <a:endParaRPr lang="en-GB" sz="2000" b="1" spc="-100" dirty="0">
              <a:solidFill>
                <a:srgbClr val="EE3561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priorities for action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772401" cy="365125"/>
          </a:xfrm>
        </p:spPr>
        <p:txBody>
          <a:bodyPr/>
          <a:lstStyle/>
          <a:p>
            <a:r>
              <a:rPr lang="en-GB" dirty="0" smtClean="0"/>
              <a:t>#DECENTJOBSFORYOUTH</a:t>
            </a:r>
            <a:endParaRPr lang="en-GB" dirty="0">
              <a:solidFill>
                <a:srgbClr val="9494A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C7BB-7C17-4AD4-B111-1A44465DBE0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18" y="1699660"/>
            <a:ext cx="895350" cy="8953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84798" y="2769175"/>
            <a:ext cx="194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spc="-100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QUALITY </a:t>
            </a:r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APPRENTICESHIPS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92" y="1702295"/>
            <a:ext cx="895350" cy="8953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81709" y="277002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DIGITAL SKILLS FOR YOUTH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73" y="1701432"/>
            <a:ext cx="895350" cy="8953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42449" y="276908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IN THE RURAL ECONOMY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5" y="1701432"/>
            <a:ext cx="895350" cy="89535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31302" y="276349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GREEN JOBS FOR YOUTH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69" y="3701746"/>
            <a:ext cx="895350" cy="8953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16294" y="4763806"/>
            <a:ext cx="232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ENTREPRENEURSHIP AND SELF-EMPLOYMENT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90" y="3704719"/>
            <a:ext cx="895350" cy="8953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80766" y="4763806"/>
            <a:ext cx="21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TRANSITIONING TO THE FORMAL ECONOMY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92" y="3701417"/>
            <a:ext cx="895350" cy="8953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55" y="3701417"/>
            <a:ext cx="895350" cy="8953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34961" y="476032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YOUTH IN FRAGILE SITUATIONS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36674" y="4760321"/>
            <a:ext cx="217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2E2357"/>
                </a:solidFill>
                <a:latin typeface="Rift Soft Demi" charset="0"/>
                <a:ea typeface="Rift Soft Demi" charset="0"/>
                <a:cs typeface="Rift Soft Demi" charset="0"/>
              </a:rPr>
              <a:t>YOUNG WORKERS IN HAZARDOUS OCCUPATIONS</a:t>
            </a:r>
            <a:endParaRPr lang="en-GB" b="1" dirty="0">
              <a:solidFill>
                <a:srgbClr val="2E2357"/>
              </a:solidFill>
              <a:latin typeface="Rift Soft Demi" charset="0"/>
              <a:ea typeface="Rift Soft Demi" charset="0"/>
              <a:cs typeface="Rift Sof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12347</TotalTime>
  <Words>446</Words>
  <Application>Microsoft Office PowerPoint</Application>
  <PresentationFormat>Widescreen</PresentationFormat>
  <Paragraphs>122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Abolition Soft</vt:lpstr>
      <vt:lpstr>Arial</vt:lpstr>
      <vt:lpstr>Calibri</vt:lpstr>
      <vt:lpstr>Fira Sans</vt:lpstr>
      <vt:lpstr>Fira Sans Book</vt:lpstr>
      <vt:lpstr>Fira Sans Medium</vt:lpstr>
      <vt:lpstr>Rift Soft</vt:lpstr>
      <vt:lpstr>Rift Soft Demi</vt:lpstr>
      <vt:lpstr>Rift Soft Medium</vt:lpstr>
      <vt:lpstr>Office Theme</vt:lpstr>
      <vt:lpstr>PowerPoint Presentation</vt:lpstr>
      <vt:lpstr>The challenge</vt:lpstr>
      <vt:lpstr>The challenge</vt:lpstr>
      <vt:lpstr>PowerPoint Presentation</vt:lpstr>
      <vt:lpstr>An alliance of partners</vt:lpstr>
      <vt:lpstr>The engagement platform for Decent Jobs for Youth</vt:lpstr>
      <vt:lpstr>PowerPoint Presentation</vt:lpstr>
      <vt:lpstr>Strategic elements</vt:lpstr>
      <vt:lpstr>Thematic priorities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us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Pineiro Kruik, Estela</dc:creator>
  <cp:lastModifiedBy>Weidenkaff, Felix</cp:lastModifiedBy>
  <cp:revision>308</cp:revision>
  <cp:lastPrinted>2017-11-28T23:49:32Z</cp:lastPrinted>
  <dcterms:created xsi:type="dcterms:W3CDTF">2017-10-11T15:18:20Z</dcterms:created>
  <dcterms:modified xsi:type="dcterms:W3CDTF">2018-05-01T21:57:40Z</dcterms:modified>
</cp:coreProperties>
</file>